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0"/>
  </p:notesMasterIdLst>
  <p:handoutMasterIdLst>
    <p:handoutMasterId r:id="rId11"/>
  </p:handoutMasterIdLst>
  <p:sldIdLst>
    <p:sldId id="256" r:id="rId2"/>
    <p:sldId id="409" r:id="rId3"/>
    <p:sldId id="423" r:id="rId4"/>
    <p:sldId id="406" r:id="rId5"/>
    <p:sldId id="413" r:id="rId6"/>
    <p:sldId id="287" r:id="rId7"/>
    <p:sldId id="375" r:id="rId8"/>
    <p:sldId id="42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12" autoAdjust="0"/>
    <p:restoredTop sz="88029" autoAdjust="0"/>
  </p:normalViewPr>
  <p:slideViewPr>
    <p:cSldViewPr snapToGrid="0">
      <p:cViewPr varScale="1">
        <p:scale>
          <a:sx n="64" d="100"/>
          <a:sy n="64" d="100"/>
        </p:scale>
        <p:origin x="1002"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7/7/2021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7/7/2021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152619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4283208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17787520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youtube.com/watch?v=UHeQABHx7d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DT26: GDPR</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931A8C04-8DD4-40F3-AC8D-C965E610AAF6}"/>
              </a:ext>
            </a:extLst>
          </p:cNvPr>
          <p:cNvPicPr>
            <a:picLocks noGrp="1" noChangeAspect="1"/>
          </p:cNvPicPr>
          <p:nvPr>
            <p:ph type="pic" sz="quarter" idx="10"/>
          </p:nvPr>
        </p:nvPicPr>
        <p:blipFill>
          <a:blip r:embed="rId2"/>
          <a:srcRect l="10984" r="10984"/>
          <a:stretch>
            <a:fillRect/>
          </a:stretch>
        </p:blipFill>
        <p:spPr>
          <a:xfrm>
            <a:off x="-11113" y="0"/>
            <a:ext cx="7815263" cy="6677025"/>
          </a:xfrm>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387757804"/>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What does B2B stand for? (1 point)</a:t>
                      </a:r>
                    </a:p>
                  </a:txBody>
                  <a:tcPr/>
                </a:tc>
                <a:tc>
                  <a:txBody>
                    <a:bodyPr/>
                    <a:lstStyle/>
                    <a:p>
                      <a:r>
                        <a:rPr lang="en-GB" sz="1600" kern="1200" dirty="0">
                          <a:solidFill>
                            <a:schemeClr val="tx1"/>
                          </a:solidFill>
                          <a:latin typeface="+mj-lt"/>
                          <a:ea typeface="+mn-ea"/>
                          <a:cs typeface="+mn-cs"/>
                        </a:rPr>
                        <a:t>Which implementation method overhauls the old system with a new system? (2 points)</a:t>
                      </a:r>
                    </a:p>
                  </a:txBody>
                  <a:tcPr/>
                </a:tc>
                <a:tc>
                  <a:txBody>
                    <a:bodyPr/>
                    <a:lstStyle/>
                    <a:p>
                      <a:r>
                        <a:rPr lang="en-GB" sz="1600" dirty="0">
                          <a:latin typeface="+mj-lt"/>
                        </a:rPr>
                        <a:t>Information found on the internet that is written from a persons perspective is known as what? (3 point)</a:t>
                      </a: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3712293696"/>
                  </a:ext>
                </a:extLst>
              </a:tr>
              <a:tr h="1006630">
                <a:tc>
                  <a:txBody>
                    <a:bodyPr/>
                    <a:lstStyle/>
                    <a:p>
                      <a:r>
                        <a:rPr lang="en-GB" sz="1600" dirty="0">
                          <a:latin typeface="+mj-lt"/>
                        </a:rPr>
                        <a:t>Name THREE stages of the Systems Development Life Cycle (4 points)</a:t>
                      </a:r>
                    </a:p>
                  </a:txBody>
                  <a:tcPr/>
                </a:tc>
                <a:tc>
                  <a:txBody>
                    <a:bodyPr/>
                    <a:lstStyle/>
                    <a:p>
                      <a:r>
                        <a:rPr lang="en-GB" sz="1600" dirty="0">
                          <a:latin typeface="+mj-lt"/>
                        </a:rPr>
                        <a:t>Name THREE backup methods (5 points)</a:t>
                      </a:r>
                    </a:p>
                  </a:txBody>
                  <a:tcPr/>
                </a:tc>
                <a:tc>
                  <a:txBody>
                    <a:bodyPr/>
                    <a:lstStyle/>
                    <a:p>
                      <a:r>
                        <a:rPr lang="en-GB" sz="1600" dirty="0">
                          <a:latin typeface="+mj-lt"/>
                        </a:rPr>
                        <a:t>What term is used to describe tailor-made software? (6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parts of a URL (7 points)</a:t>
                      </a:r>
                    </a:p>
                  </a:txBody>
                  <a:tcPr/>
                </a:tc>
                <a:tc>
                  <a:txBody>
                    <a:bodyPr/>
                    <a:lstStyle/>
                    <a:p>
                      <a:r>
                        <a:rPr lang="en-GB" sz="1600" dirty="0">
                          <a:latin typeface="+mj-lt"/>
                        </a:rPr>
                        <a:t>Which piece of network hardware copies all packets of data to all devices on the network? (8 points)</a:t>
                      </a:r>
                    </a:p>
                  </a:txBody>
                  <a:tcPr/>
                </a:tc>
                <a:tc>
                  <a:txBody>
                    <a:bodyPr/>
                    <a:lstStyle/>
                    <a:p>
                      <a:r>
                        <a:rPr lang="en-GB" sz="1600" dirty="0">
                          <a:latin typeface="+mj-lt"/>
                        </a:rPr>
                        <a:t>Name THREE methods of interaction with a digital device. (9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Which type of graphic is made up of lines and curves? (10 points)</a:t>
                      </a:r>
                    </a:p>
                  </a:txBody>
                  <a:tcPr/>
                </a:tc>
                <a:tc>
                  <a:txBody>
                    <a:bodyPr/>
                    <a:lstStyle/>
                    <a:p>
                      <a:r>
                        <a:rPr lang="en-GB" sz="1600" dirty="0">
                          <a:latin typeface="+mj-lt"/>
                        </a:rPr>
                        <a:t>How is the digital representation of sound achieved? (11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What sort of data is represented using a pattern of binary numbers? (12 points)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26829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72498789"/>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What does B2B stand for? (1 point)</a:t>
                      </a:r>
                    </a:p>
                    <a:p>
                      <a:endParaRPr lang="en-GB" sz="1600" dirty="0">
                        <a:latin typeface="+mj-lt"/>
                      </a:endParaRPr>
                    </a:p>
                    <a:p>
                      <a:r>
                        <a:rPr lang="en-GB" sz="1600" dirty="0">
                          <a:solidFill>
                            <a:srgbClr val="FF0000"/>
                          </a:solidFill>
                          <a:latin typeface="+mj-lt"/>
                        </a:rPr>
                        <a:t>Business to Business</a:t>
                      </a:r>
                    </a:p>
                  </a:txBody>
                  <a:tcPr/>
                </a:tc>
                <a:tc>
                  <a:txBody>
                    <a:bodyPr/>
                    <a:lstStyle/>
                    <a:p>
                      <a:r>
                        <a:rPr lang="en-GB" sz="1600" kern="1200" dirty="0">
                          <a:solidFill>
                            <a:schemeClr val="tx1"/>
                          </a:solidFill>
                          <a:latin typeface="+mj-lt"/>
                          <a:ea typeface="+mn-ea"/>
                          <a:cs typeface="+mn-cs"/>
                        </a:rPr>
                        <a:t>Which implementation method overhauls the old system with a new system? (2 points)</a:t>
                      </a:r>
                    </a:p>
                    <a:p>
                      <a:endParaRPr lang="en-GB" sz="1600" kern="1200" dirty="0">
                        <a:solidFill>
                          <a:schemeClr val="tx1"/>
                        </a:solidFill>
                        <a:latin typeface="+mj-lt"/>
                        <a:ea typeface="+mn-ea"/>
                        <a:cs typeface="+mn-cs"/>
                      </a:endParaRPr>
                    </a:p>
                    <a:p>
                      <a:r>
                        <a:rPr lang="en-GB" sz="1600" kern="1200" dirty="0">
                          <a:solidFill>
                            <a:srgbClr val="FF0000"/>
                          </a:solidFill>
                          <a:latin typeface="+mj-lt"/>
                          <a:ea typeface="+mn-ea"/>
                          <a:cs typeface="+mn-cs"/>
                        </a:rPr>
                        <a:t>Big Bang/Direct</a:t>
                      </a:r>
                    </a:p>
                  </a:txBody>
                  <a:tcPr/>
                </a:tc>
                <a:tc>
                  <a:txBody>
                    <a:bodyPr/>
                    <a:lstStyle/>
                    <a:p>
                      <a:r>
                        <a:rPr lang="en-GB" sz="1600" dirty="0">
                          <a:latin typeface="+mj-lt"/>
                        </a:rPr>
                        <a:t>Information found on the internet that is written from a persons perspective is known as what? (3 point)</a:t>
                      </a:r>
                    </a:p>
                    <a:p>
                      <a:r>
                        <a:rPr lang="en-GB" sz="1600" dirty="0">
                          <a:solidFill>
                            <a:srgbClr val="FF0000"/>
                          </a:solidFill>
                          <a:latin typeface="+mj-lt"/>
                        </a:rPr>
                        <a:t>Biased</a:t>
                      </a:r>
                    </a:p>
                    <a:p>
                      <a:endParaRPr lang="en-GB" sz="1600" dirty="0">
                        <a:latin typeface="+mj-lt"/>
                      </a:endParaRPr>
                    </a:p>
                  </a:txBody>
                  <a:tcPr/>
                </a:tc>
                <a:extLst>
                  <a:ext uri="{0D108BD9-81ED-4DB2-BD59-A6C34878D82A}">
                    <a16:rowId xmlns:a16="http://schemas.microsoft.com/office/drawing/2014/main" val="3712293696"/>
                  </a:ext>
                </a:extLst>
              </a:tr>
              <a:tr h="1006630">
                <a:tc>
                  <a:txBody>
                    <a:bodyPr/>
                    <a:lstStyle/>
                    <a:p>
                      <a:r>
                        <a:rPr lang="en-GB" sz="1600" dirty="0">
                          <a:latin typeface="+mj-lt"/>
                        </a:rPr>
                        <a:t>Name THREE stages of the Systems Development Life Cycle (4 points)</a:t>
                      </a:r>
                    </a:p>
                    <a:p>
                      <a:endParaRPr lang="en-GB" sz="1600" dirty="0">
                        <a:latin typeface="+mj-lt"/>
                      </a:endParaRPr>
                    </a:p>
                    <a:p>
                      <a:r>
                        <a:rPr lang="en-GB" sz="1600" dirty="0">
                          <a:solidFill>
                            <a:srgbClr val="FF0000"/>
                          </a:solidFill>
                          <a:latin typeface="+mj-lt"/>
                        </a:rPr>
                        <a:t>Investigation, Analysis, Design, Implementation, Maintenance, Evaluation</a:t>
                      </a:r>
                    </a:p>
                  </a:txBody>
                  <a:tcPr/>
                </a:tc>
                <a:tc>
                  <a:txBody>
                    <a:bodyPr/>
                    <a:lstStyle/>
                    <a:p>
                      <a:r>
                        <a:rPr lang="en-GB" sz="1600" dirty="0">
                          <a:latin typeface="+mj-lt"/>
                        </a:rPr>
                        <a:t>Name THREE backup methods (5 points)</a:t>
                      </a:r>
                    </a:p>
                    <a:p>
                      <a:endParaRPr lang="en-GB" sz="1600" dirty="0">
                        <a:latin typeface="+mj-lt"/>
                      </a:endParaRPr>
                    </a:p>
                    <a:p>
                      <a:r>
                        <a:rPr lang="en-GB" sz="1600" dirty="0">
                          <a:solidFill>
                            <a:srgbClr val="FF0000"/>
                          </a:solidFill>
                          <a:latin typeface="+mj-lt"/>
                        </a:rPr>
                        <a:t>Full, Incremental, Grandfather-Father-Son (GFS) and Differential.</a:t>
                      </a:r>
                    </a:p>
                  </a:txBody>
                  <a:tcPr/>
                </a:tc>
                <a:tc>
                  <a:txBody>
                    <a:bodyPr/>
                    <a:lstStyle/>
                    <a:p>
                      <a:r>
                        <a:rPr lang="en-GB" sz="1600" dirty="0">
                          <a:latin typeface="+mj-lt"/>
                        </a:rPr>
                        <a:t>What term is used to describe tailor-made software? (6 points)</a:t>
                      </a:r>
                    </a:p>
                    <a:p>
                      <a:endParaRPr lang="en-GB" sz="1600" dirty="0">
                        <a:latin typeface="+mj-lt"/>
                      </a:endParaRPr>
                    </a:p>
                    <a:p>
                      <a:r>
                        <a:rPr lang="en-GB" sz="1600" dirty="0">
                          <a:solidFill>
                            <a:srgbClr val="FF0000"/>
                          </a:solidFill>
                          <a:latin typeface="+mj-lt"/>
                        </a:rPr>
                        <a:t>Bespoke software</a:t>
                      </a:r>
                    </a:p>
                    <a:p>
                      <a:endParaRPr lang="en-GB" sz="1600" dirty="0">
                        <a:latin typeface="+mj-lt"/>
                      </a:endParaRP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parts of a URL (7 points)</a:t>
                      </a:r>
                    </a:p>
                    <a:p>
                      <a:endParaRPr lang="en-GB" sz="1600" dirty="0">
                        <a:latin typeface="+mj-lt"/>
                      </a:endParaRPr>
                    </a:p>
                    <a:p>
                      <a:r>
                        <a:rPr lang="en-GB" sz="1600" dirty="0">
                          <a:solidFill>
                            <a:srgbClr val="FF0000"/>
                          </a:solidFill>
                          <a:latin typeface="+mj-lt"/>
                        </a:rPr>
                        <a:t>Scheme, Subdomain, Second level domain, Top level domain, Sub directory. </a:t>
                      </a:r>
                    </a:p>
                  </a:txBody>
                  <a:tcPr/>
                </a:tc>
                <a:tc>
                  <a:txBody>
                    <a:bodyPr/>
                    <a:lstStyle/>
                    <a:p>
                      <a:r>
                        <a:rPr lang="en-GB" sz="1600" dirty="0">
                          <a:latin typeface="+mj-lt"/>
                        </a:rPr>
                        <a:t>Which piece of network hardware copies all packets of data to all devices on the network? (8 points)</a:t>
                      </a:r>
                    </a:p>
                    <a:p>
                      <a:r>
                        <a:rPr lang="en-GB" sz="1600" dirty="0">
                          <a:solidFill>
                            <a:srgbClr val="FF0000"/>
                          </a:solidFill>
                          <a:latin typeface="+mj-lt"/>
                        </a:rPr>
                        <a:t>Hub</a:t>
                      </a:r>
                    </a:p>
                  </a:txBody>
                  <a:tcPr/>
                </a:tc>
                <a:tc>
                  <a:txBody>
                    <a:bodyPr/>
                    <a:lstStyle/>
                    <a:p>
                      <a:r>
                        <a:rPr lang="en-GB" sz="1600" dirty="0">
                          <a:latin typeface="+mj-lt"/>
                        </a:rPr>
                        <a:t>Name THREE methods of interaction with a digital device. (9 points)</a:t>
                      </a:r>
                    </a:p>
                    <a:p>
                      <a:endParaRPr lang="en-GB" sz="1600" dirty="0">
                        <a:latin typeface="+mj-lt"/>
                      </a:endParaRPr>
                    </a:p>
                    <a:p>
                      <a:r>
                        <a:rPr lang="en-GB" sz="1600" dirty="0">
                          <a:solidFill>
                            <a:srgbClr val="FF0000"/>
                          </a:solidFill>
                          <a:latin typeface="+mj-lt"/>
                        </a:rPr>
                        <a:t>Speech, Traditional, Gesture, Touch, Virtual Reality, Augmented Reality, Biometrics.</a:t>
                      </a:r>
                    </a:p>
                  </a:txBody>
                  <a:tcPr/>
                </a:tc>
                <a:extLst>
                  <a:ext uri="{0D108BD9-81ED-4DB2-BD59-A6C34878D82A}">
                    <a16:rowId xmlns:a16="http://schemas.microsoft.com/office/drawing/2014/main" val="901875089"/>
                  </a:ext>
                </a:extLst>
              </a:tr>
              <a:tr h="1006630">
                <a:tc>
                  <a:txBody>
                    <a:bodyPr/>
                    <a:lstStyle/>
                    <a:p>
                      <a:r>
                        <a:rPr lang="en-GB" sz="1600" dirty="0">
                          <a:latin typeface="+mj-lt"/>
                        </a:rPr>
                        <a:t>Which type of graphic is made up of lines and curves? (10 points)</a:t>
                      </a:r>
                    </a:p>
                    <a:p>
                      <a:endParaRPr lang="en-GB" sz="1600" dirty="0">
                        <a:latin typeface="+mj-lt"/>
                      </a:endParaRPr>
                    </a:p>
                    <a:p>
                      <a:r>
                        <a:rPr lang="en-GB" sz="1600" dirty="0">
                          <a:solidFill>
                            <a:srgbClr val="FF0000"/>
                          </a:solidFill>
                          <a:latin typeface="+mj-lt"/>
                        </a:rPr>
                        <a:t>Vector</a:t>
                      </a:r>
                    </a:p>
                  </a:txBody>
                  <a:tcPr/>
                </a:tc>
                <a:tc>
                  <a:txBody>
                    <a:bodyPr/>
                    <a:lstStyle/>
                    <a:p>
                      <a:r>
                        <a:rPr lang="en-GB" sz="1600" dirty="0">
                          <a:latin typeface="+mj-lt"/>
                        </a:rPr>
                        <a:t>How is the digital representation of sound achieved? (11 points)</a:t>
                      </a:r>
                    </a:p>
                    <a:p>
                      <a:endParaRPr lang="en-GB" sz="1600" dirty="0">
                        <a:latin typeface="+mj-lt"/>
                      </a:endParaRPr>
                    </a:p>
                    <a:p>
                      <a:r>
                        <a:rPr lang="en-GB" sz="1600" dirty="0">
                          <a:solidFill>
                            <a:srgbClr val="FF0000"/>
                          </a:solidFill>
                          <a:latin typeface="+mj-lt"/>
                        </a:rPr>
                        <a:t>Sampling</a:t>
                      </a:r>
                    </a:p>
                    <a:p>
                      <a:endParaRPr lang="en-GB" sz="1600" dirty="0">
                        <a:latin typeface="+mj-lt"/>
                      </a:endParaRPr>
                    </a:p>
                  </a:txBody>
                  <a:tcPr/>
                </a:tc>
                <a:tc>
                  <a:txBody>
                    <a:bodyPr/>
                    <a:lstStyle/>
                    <a:p>
                      <a:r>
                        <a:rPr lang="en-GB" sz="1600" dirty="0">
                          <a:latin typeface="+mj-lt"/>
                        </a:rPr>
                        <a:t>What sort of data is represented using a pattern of binary numbers? (12 points)</a:t>
                      </a:r>
                    </a:p>
                    <a:p>
                      <a:endParaRPr lang="en-GB" sz="1600" dirty="0">
                        <a:latin typeface="+mj-lt"/>
                      </a:endParaRPr>
                    </a:p>
                    <a:p>
                      <a:r>
                        <a:rPr lang="en-GB" sz="1600" dirty="0">
                          <a:solidFill>
                            <a:srgbClr val="FF0000"/>
                          </a:solidFill>
                          <a:latin typeface="+mj-lt"/>
                        </a:rPr>
                        <a:t>Digital</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1605849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3889976"/>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Describe the difference between an active digital footprint and passive digital footprint. </a:t>
            </a:r>
          </a:p>
          <a:p>
            <a:endParaRPr lang="en-GB" sz="2000" dirty="0">
              <a:latin typeface="+mj-lt"/>
            </a:endParaRPr>
          </a:p>
          <a:p>
            <a:pPr>
              <a:lnSpc>
                <a:spcPct val="200000"/>
              </a:lnSpc>
            </a:pPr>
            <a:r>
              <a:rPr lang="en-GB" sz="2000" dirty="0">
                <a:latin typeface="+mj-lt"/>
              </a:rPr>
              <a:t>       …………………………………………………………………………..</a:t>
            </a:r>
          </a:p>
          <a:p>
            <a:pPr>
              <a:lnSpc>
                <a:spcPct val="200000"/>
              </a:lnSpc>
            </a:pPr>
            <a:r>
              <a:rPr lang="en-GB" sz="2000" dirty="0">
                <a:latin typeface="+mj-lt"/>
              </a:rPr>
              <a:t>       …………………………………………………………………………..</a:t>
            </a:r>
          </a:p>
          <a:p>
            <a:pPr>
              <a:lnSpc>
                <a:spcPct val="200000"/>
              </a:lnSpc>
            </a:pPr>
            <a:r>
              <a:rPr lang="en-GB" sz="2000" dirty="0">
                <a:latin typeface="+mj-lt"/>
              </a:rPr>
              <a:t>       …………………………………………………………………………..</a:t>
            </a:r>
          </a:p>
          <a:p>
            <a:pPr>
              <a:lnSpc>
                <a:spcPct val="200000"/>
              </a:lnSpc>
            </a:pPr>
            <a:r>
              <a:rPr lang="en-GB" sz="2000" dirty="0">
                <a:latin typeface="+mj-lt"/>
              </a:rPr>
              <a:t>       …………………………………………………………………………...</a:t>
            </a:r>
          </a:p>
          <a:p>
            <a:pPr algn="r">
              <a:lnSpc>
                <a:spcPct val="150000"/>
              </a:lnSpc>
            </a:pPr>
            <a:r>
              <a:rPr lang="en-GB" sz="2000" dirty="0">
                <a:latin typeface="+mj-lt"/>
              </a:rPr>
              <a:t>              </a:t>
            </a:r>
            <a:r>
              <a:rPr lang="en-GB" sz="2000" b="1" dirty="0">
                <a:latin typeface="+mj-lt"/>
              </a:rPr>
              <a:t>[2]</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631216"/>
          </a:xfrm>
          <a:prstGeom prst="rect">
            <a:avLst/>
          </a:prstGeom>
          <a:noFill/>
          <a:ln>
            <a:solidFill>
              <a:schemeClr val="tx1"/>
            </a:solidFill>
          </a:ln>
        </p:spPr>
        <p:txBody>
          <a:bodyPr wrap="square" rtlCol="0">
            <a:spAutoFit/>
          </a:bodyPr>
          <a:lstStyle/>
          <a:p>
            <a:r>
              <a:rPr lang="en-GB" sz="2000" dirty="0">
                <a:latin typeface="+mj-lt"/>
              </a:rPr>
              <a:t>Describe means to…</a:t>
            </a:r>
          </a:p>
          <a:p>
            <a:endParaRPr lang="en-GB" sz="2000" dirty="0">
              <a:latin typeface="+mj-lt"/>
            </a:endParaRPr>
          </a:p>
          <a:p>
            <a:r>
              <a:rPr lang="en-GB" sz="2000" dirty="0">
                <a:latin typeface="+mj-lt"/>
              </a:rPr>
              <a:t>Give a detailed account or picture of a situation, event, pattern or process..</a:t>
            </a:r>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499" y="2987196"/>
            <a:ext cx="3348037" cy="1631216"/>
          </a:xfrm>
          <a:prstGeom prst="rect">
            <a:avLst/>
          </a:prstGeom>
          <a:noFill/>
          <a:ln>
            <a:solidFill>
              <a:schemeClr val="tx1"/>
            </a:solidFill>
          </a:ln>
        </p:spPr>
        <p:txBody>
          <a:bodyPr wrap="square" rtlCol="0">
            <a:spAutoFit/>
          </a:bodyPr>
          <a:lstStyle/>
          <a:p>
            <a:r>
              <a:rPr lang="en-GB" sz="2000" dirty="0">
                <a:latin typeface="+mj-lt"/>
              </a:rPr>
              <a:t>In this question you need two key points such as:</a:t>
            </a:r>
          </a:p>
          <a:p>
            <a:endParaRPr lang="en-GB" sz="2000" dirty="0">
              <a:latin typeface="+mj-lt"/>
            </a:endParaRPr>
          </a:p>
          <a:p>
            <a:pPr marL="342900" indent="-342900">
              <a:buFontTx/>
              <a:buChar char="-"/>
            </a:pPr>
            <a:r>
              <a:rPr lang="en-GB" sz="2000" dirty="0">
                <a:latin typeface="+mj-lt"/>
              </a:rPr>
              <a:t>1 mark for active</a:t>
            </a:r>
          </a:p>
          <a:p>
            <a:pPr marL="342900" indent="-342900">
              <a:buFontTx/>
              <a:buChar char="-"/>
            </a:pPr>
            <a:r>
              <a:rPr lang="en-GB" sz="2000" dirty="0">
                <a:latin typeface="+mj-lt"/>
              </a:rPr>
              <a:t>1 mark for passive</a:t>
            </a:r>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3170099"/>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a:t>
            </a:r>
          </a:p>
          <a:p>
            <a:endParaRPr lang="en-GB" sz="2000" dirty="0">
              <a:latin typeface="+mj-lt"/>
            </a:endParaRPr>
          </a:p>
          <a:p>
            <a:pPr marL="342900" indent="-342900">
              <a:buFont typeface="Arial" panose="020B0604020202020204" pitchFamily="34" charset="0"/>
              <a:buChar char="•"/>
            </a:pPr>
            <a:r>
              <a:rPr lang="en-GB" sz="2000" dirty="0">
                <a:latin typeface="+mj-lt"/>
              </a:rPr>
              <a:t>An active digital footprint is data intentionally submitted online via blogs, apps, websites and social media actions</a:t>
            </a:r>
          </a:p>
          <a:p>
            <a:pPr marL="342900" indent="-342900">
              <a:buFont typeface="Arial" panose="020B0604020202020204" pitchFamily="34" charset="0"/>
              <a:buChar char="•"/>
            </a:pPr>
            <a:r>
              <a:rPr lang="en-GB" sz="2000" dirty="0">
                <a:latin typeface="+mj-lt"/>
              </a:rPr>
              <a:t>A passive digital footprint is data collected without a user’s knowledge.</a:t>
            </a:r>
          </a:p>
        </p:txBody>
      </p:sp>
      <p:sp>
        <p:nvSpPr>
          <p:cNvPr id="6" name="TextBox 5">
            <a:extLst>
              <a:ext uri="{FF2B5EF4-FFF2-40B4-BE49-F238E27FC236}">
                <a16:creationId xmlns:a16="http://schemas.microsoft.com/office/drawing/2014/main" id="{A4763CDE-0C94-4BA2-846B-746839851DB9}"/>
              </a:ext>
            </a:extLst>
          </p:cNvPr>
          <p:cNvSpPr txBox="1"/>
          <p:nvPr/>
        </p:nvSpPr>
        <p:spPr>
          <a:xfrm>
            <a:off x="271463" y="1036213"/>
            <a:ext cx="8088766" cy="2658869"/>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Describe the difference between an active digital footprint and passive digital footprint. </a:t>
            </a:r>
          </a:p>
          <a:p>
            <a:endParaRPr lang="en-GB" sz="2000" dirty="0">
              <a:latin typeface="+mj-lt"/>
            </a:endParaRPr>
          </a:p>
          <a:p>
            <a:pPr>
              <a:lnSpc>
                <a:spcPct val="200000"/>
              </a:lnSpc>
            </a:pPr>
            <a:r>
              <a:rPr lang="en-GB" sz="2000" dirty="0">
                <a:solidFill>
                  <a:srgbClr val="002060"/>
                </a:solidFill>
                <a:latin typeface="+mj-lt"/>
              </a:rPr>
              <a:t>Passive is where data is collected without the users knowledge</a:t>
            </a:r>
            <a:r>
              <a:rPr lang="en-GB" sz="2000" dirty="0">
                <a:solidFill>
                  <a:srgbClr val="FF0000"/>
                </a:solidFill>
                <a:latin typeface="+mj-lt"/>
              </a:rPr>
              <a:t>. Active is where data is data is intentionally submitted by a user. </a:t>
            </a:r>
          </a:p>
          <a:p>
            <a:pPr algn="r">
              <a:lnSpc>
                <a:spcPct val="150000"/>
              </a:lnSpc>
            </a:pPr>
            <a:r>
              <a:rPr lang="en-GB" sz="2000" dirty="0">
                <a:latin typeface="+mj-lt"/>
              </a:rPr>
              <a:t>              </a:t>
            </a:r>
            <a:r>
              <a:rPr lang="en-GB" sz="2000" b="1" dirty="0">
                <a:latin typeface="+mj-lt"/>
              </a:rPr>
              <a:t>[2]</a:t>
            </a:r>
            <a:endParaRPr lang="en-GB" sz="2000" dirty="0">
              <a:latin typeface="+mj-lt"/>
            </a:endParaRP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4500000"/>
          </a:xfrm>
        </p:spPr>
        <p:txBody>
          <a:bodyPr/>
          <a:lstStyle/>
          <a:p>
            <a:r>
              <a:rPr lang="en-GB" dirty="0"/>
              <a:t>In this section learners will gain knowledge and understanding of the following:</a:t>
            </a:r>
          </a:p>
          <a:p>
            <a:pPr lvl="1"/>
            <a:r>
              <a:rPr lang="en-GB" dirty="0"/>
              <a:t>the range of threats to data</a:t>
            </a:r>
          </a:p>
          <a:p>
            <a:pPr lvl="1"/>
            <a:r>
              <a:rPr lang="en-GB" dirty="0"/>
              <a:t>the range of cyber security resilience controls</a:t>
            </a:r>
          </a:p>
          <a:p>
            <a:pPr lvl="1"/>
            <a:r>
              <a:rPr lang="en-GB" dirty="0"/>
              <a:t>digital footprints</a:t>
            </a:r>
          </a:p>
          <a:p>
            <a:pPr lvl="1"/>
            <a:r>
              <a:rPr lang="en-GB" dirty="0"/>
              <a:t>legal and ethical responsibilities, including privacy and trust. </a:t>
            </a:r>
          </a:p>
          <a:p>
            <a:endParaRPr lang="en-GB" dirty="0"/>
          </a:p>
          <a:p>
            <a:endParaRPr lang="en-GB" dirty="0"/>
          </a:p>
          <a:p>
            <a:r>
              <a:rPr lang="en-GB" dirty="0"/>
              <a:t>Understand the basic principles of GDPR, the purpose of it and the consequences for breaking this law.</a:t>
            </a:r>
          </a:p>
          <a:p>
            <a:pPr marL="0" indent="0">
              <a:buNone/>
            </a:pPr>
            <a:endParaRPr lang="en-GB"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6</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636" y="3330000"/>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9" name="Picture Placeholder 8">
            <a:extLst>
              <a:ext uri="{FF2B5EF4-FFF2-40B4-BE49-F238E27FC236}">
                <a16:creationId xmlns:a16="http://schemas.microsoft.com/office/drawing/2014/main" id="{38DFA202-2199-4B82-9154-FD22446C6D7D}"/>
              </a:ext>
            </a:extLst>
          </p:cNvPr>
          <p:cNvPicPr>
            <a:picLocks noGrp="1" noChangeAspect="1"/>
          </p:cNvPicPr>
          <p:nvPr>
            <p:ph type="pic" sz="quarter" idx="13"/>
          </p:nvPr>
        </p:nvPicPr>
        <p:blipFill>
          <a:blip r:embed="rId3"/>
          <a:srcRect l="30808" r="30808"/>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7</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2246769"/>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Legislation</a:t>
            </a:r>
          </a:p>
          <a:p>
            <a:pPr marL="342900" indent="-342900">
              <a:buFont typeface="Arial" panose="020B0604020202020204" pitchFamily="34" charset="0"/>
              <a:buChar char="•"/>
            </a:pPr>
            <a:r>
              <a:rPr lang="en-GB" sz="2000" dirty="0">
                <a:latin typeface="+mj-lt"/>
              </a:rPr>
              <a:t>Data breach</a:t>
            </a:r>
          </a:p>
          <a:p>
            <a:pPr marL="342900" indent="-342900">
              <a:buFont typeface="Arial" panose="020B0604020202020204" pitchFamily="34" charset="0"/>
              <a:buChar char="•"/>
            </a:pPr>
            <a:r>
              <a:rPr lang="en-GB" sz="2000" dirty="0">
                <a:latin typeface="+mj-lt"/>
              </a:rPr>
              <a:t>Subject access request</a:t>
            </a:r>
          </a:p>
          <a:p>
            <a:pPr marL="342900" indent="-342900">
              <a:buFont typeface="Arial" panose="020B0604020202020204" pitchFamily="34" charset="0"/>
              <a:buChar char="•"/>
            </a:pPr>
            <a:r>
              <a:rPr lang="en-GB" sz="2000" dirty="0">
                <a:latin typeface="+mj-lt"/>
              </a:rPr>
              <a:t>Unauthorised access</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3185392725"/>
              </p:ext>
            </p:extLst>
          </p:nvPr>
        </p:nvGraphicFramePr>
        <p:xfrm>
          <a:off x="2893102" y="624840"/>
          <a:ext cx="9173980" cy="2687320"/>
        </p:xfrm>
        <a:graphic>
          <a:graphicData uri="http://schemas.openxmlformats.org/drawingml/2006/table">
            <a:tbl>
              <a:tblPr firstRow="1" bandRow="1">
                <a:tableStyleId>{5940675A-B579-460E-94D1-54222C63F5DA}</a:tableStyleId>
              </a:tblPr>
              <a:tblGrid>
                <a:gridCol w="2788170">
                  <a:extLst>
                    <a:ext uri="{9D8B030D-6E8A-4147-A177-3AD203B41FA5}">
                      <a16:colId xmlns:a16="http://schemas.microsoft.com/office/drawing/2014/main" val="1736239629"/>
                    </a:ext>
                  </a:extLst>
                </a:gridCol>
                <a:gridCol w="6385810">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Legislation</a:t>
                      </a:r>
                    </a:p>
                  </a:txBody>
                  <a:tcPr>
                    <a:solidFill>
                      <a:schemeClr val="bg1">
                        <a:lumMod val="85000"/>
                      </a:schemeClr>
                    </a:solidFill>
                  </a:tcPr>
                </a:tc>
                <a:tc>
                  <a:txBody>
                    <a:bodyPr/>
                    <a:lstStyle/>
                    <a:p>
                      <a:r>
                        <a:rPr lang="en-GB" sz="1800" dirty="0">
                          <a:latin typeface="+mj-lt"/>
                        </a:rPr>
                        <a:t>The process of making or enacting laws.</a:t>
                      </a:r>
                    </a:p>
                  </a:txBody>
                  <a:tcPr/>
                </a:tc>
                <a:extLst>
                  <a:ext uri="{0D108BD9-81ED-4DB2-BD59-A6C34878D82A}">
                    <a16:rowId xmlns:a16="http://schemas.microsoft.com/office/drawing/2014/main" val="1513934218"/>
                  </a:ext>
                </a:extLst>
              </a:tr>
              <a:tr h="370840">
                <a:tc>
                  <a:txBody>
                    <a:bodyPr/>
                    <a:lstStyle/>
                    <a:p>
                      <a:r>
                        <a:rPr lang="en-GB" sz="1800" dirty="0">
                          <a:latin typeface="+mj-lt"/>
                        </a:rPr>
                        <a:t>Data breach</a:t>
                      </a:r>
                    </a:p>
                  </a:txBody>
                  <a:tcPr>
                    <a:solidFill>
                      <a:schemeClr val="bg1">
                        <a:lumMod val="85000"/>
                      </a:schemeClr>
                    </a:solidFill>
                  </a:tcPr>
                </a:tc>
                <a:tc>
                  <a:txBody>
                    <a:bodyPr/>
                    <a:lstStyle/>
                    <a:p>
                      <a:r>
                        <a:rPr lang="en-GB" sz="1800" dirty="0">
                          <a:latin typeface="+mj-lt"/>
                        </a:rPr>
                        <a:t>A data breach exposes confidential, sensitive, or protected information to an unauthorised person.</a:t>
                      </a:r>
                    </a:p>
                  </a:txBody>
                  <a:tcPr/>
                </a:tc>
                <a:extLst>
                  <a:ext uri="{0D108BD9-81ED-4DB2-BD59-A6C34878D82A}">
                    <a16:rowId xmlns:a16="http://schemas.microsoft.com/office/drawing/2014/main" val="3403634850"/>
                  </a:ext>
                </a:extLst>
              </a:tr>
              <a:tr h="370840">
                <a:tc>
                  <a:txBody>
                    <a:bodyPr/>
                    <a:lstStyle/>
                    <a:p>
                      <a:pPr marL="0" algn="l" defTabSz="914400" rtl="0" eaLnBrk="1" latinLnBrk="0" hangingPunct="1"/>
                      <a:r>
                        <a:rPr lang="en-GB" sz="1800" kern="1200" dirty="0">
                          <a:solidFill>
                            <a:schemeClr val="tx1"/>
                          </a:solidFill>
                          <a:latin typeface="+mj-lt"/>
                          <a:ea typeface="+mn-ea"/>
                          <a:cs typeface="+mn-cs"/>
                        </a:rPr>
                        <a:t>Subject access request</a:t>
                      </a:r>
                    </a:p>
                  </a:txBody>
                  <a:tcPr>
                    <a:solidFill>
                      <a:schemeClr val="bg1">
                        <a:lumMod val="85000"/>
                      </a:schemeClr>
                    </a:solidFill>
                  </a:tcPr>
                </a:tc>
                <a:tc>
                  <a:txBody>
                    <a:bodyPr/>
                    <a:lstStyle/>
                    <a:p>
                      <a:r>
                        <a:rPr lang="en-GB" sz="1800" dirty="0">
                          <a:latin typeface="+mj-lt"/>
                        </a:rPr>
                        <a:t>A written request made by or on behalf of an individual for the information which he or she is entitled to ask for under section 7 of the Data Protection Act 1998 (DPA).</a:t>
                      </a:r>
                    </a:p>
                  </a:txBody>
                  <a:tcPr/>
                </a:tc>
                <a:extLst>
                  <a:ext uri="{0D108BD9-81ED-4DB2-BD59-A6C34878D82A}">
                    <a16:rowId xmlns:a16="http://schemas.microsoft.com/office/drawing/2014/main" val="1560296519"/>
                  </a:ext>
                </a:extLst>
              </a:tr>
              <a:tr h="0">
                <a:tc>
                  <a:txBody>
                    <a:bodyPr/>
                    <a:lstStyle/>
                    <a:p>
                      <a:pPr marL="0" algn="l" defTabSz="914400" rtl="0" eaLnBrk="1" latinLnBrk="0" hangingPunct="1"/>
                      <a:r>
                        <a:rPr lang="en-GB" sz="1800" kern="1200" dirty="0">
                          <a:solidFill>
                            <a:schemeClr val="tx1"/>
                          </a:solidFill>
                          <a:latin typeface="+mj-lt"/>
                          <a:ea typeface="+mn-ea"/>
                          <a:cs typeface="+mn-cs"/>
                        </a:rPr>
                        <a:t>Unauthorised access</a:t>
                      </a:r>
                    </a:p>
                  </a:txBody>
                  <a:tcPr>
                    <a:solidFill>
                      <a:schemeClr val="bg1">
                        <a:lumMod val="85000"/>
                      </a:schemeClr>
                    </a:solidFill>
                  </a:tcPr>
                </a:tc>
                <a:tc>
                  <a:txBody>
                    <a:bodyPr/>
                    <a:lstStyle/>
                    <a:p>
                      <a:r>
                        <a:rPr lang="en-GB" sz="1800" dirty="0">
                          <a:latin typeface="+mj-lt"/>
                        </a:rPr>
                        <a:t>Access to data without the owner’s permission. </a:t>
                      </a:r>
                    </a:p>
                  </a:txBody>
                  <a:tcPr/>
                </a:tc>
                <a:extLst>
                  <a:ext uri="{0D108BD9-81ED-4DB2-BD59-A6C34878D82A}">
                    <a16:rowId xmlns:a16="http://schemas.microsoft.com/office/drawing/2014/main" val="397322574"/>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GDPR</a:t>
            </a:r>
          </a:p>
        </p:txBody>
      </p:sp>
      <p:sp>
        <p:nvSpPr>
          <p:cNvPr id="16" name="Rectangle 15">
            <a:extLst>
              <a:ext uri="{FF2B5EF4-FFF2-40B4-BE49-F238E27FC236}">
                <a16:creationId xmlns:a16="http://schemas.microsoft.com/office/drawing/2014/main" id="{68AA8E14-3FFA-4E3D-9C52-CE14467164A4}"/>
              </a:ext>
            </a:extLst>
          </p:cNvPr>
          <p:cNvSpPr/>
          <p:nvPr/>
        </p:nvSpPr>
        <p:spPr>
          <a:xfrm>
            <a:off x="4135919" y="581992"/>
            <a:ext cx="7898915" cy="70257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GDPR stands for General Data Protection Regulation which is an updated version of the Data Protection Act.</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4078195289"/>
              </p:ext>
            </p:extLst>
          </p:nvPr>
        </p:nvGraphicFramePr>
        <p:xfrm>
          <a:off x="4135919" y="1466818"/>
          <a:ext cx="7898914" cy="1402080"/>
        </p:xfrm>
        <a:graphic>
          <a:graphicData uri="http://schemas.openxmlformats.org/drawingml/2006/table">
            <a:tbl>
              <a:tblPr firstRow="1" bandRow="1">
                <a:tableStyleId>{5C22544A-7EE6-4342-B048-85BDC9FD1C3A}</a:tableStyleId>
              </a:tblPr>
              <a:tblGrid>
                <a:gridCol w="789891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03965">
                <a:tc>
                  <a:txBody>
                    <a:bodyPr/>
                    <a:lstStyle/>
                    <a:p>
                      <a:pPr marL="457200" indent="-457200" algn="l">
                        <a:buAutoNum type="arabicPeriod"/>
                      </a:pPr>
                      <a:r>
                        <a:rPr lang="en-GB" sz="2000" b="0" dirty="0">
                          <a:latin typeface="Tw Cen MT" panose="020B0602020104020603" pitchFamily="34" charset="0"/>
                        </a:rPr>
                        <a:t>What is the purpose of GDPR?</a:t>
                      </a:r>
                    </a:p>
                    <a:p>
                      <a:pPr marL="457200" indent="-457200" algn="l">
                        <a:buAutoNum type="arabicPeriod"/>
                      </a:pPr>
                      <a:r>
                        <a:rPr lang="en-GB" sz="2000" b="0" dirty="0">
                          <a:latin typeface="Tw Cen MT" panose="020B0602020104020603" pitchFamily="34" charset="0"/>
                        </a:rPr>
                        <a:t>What are the key principles of GDPR?</a:t>
                      </a:r>
                    </a:p>
                    <a:p>
                      <a:pPr marL="457200" indent="-457200" algn="l">
                        <a:buAutoNum type="arabicPeriod"/>
                      </a:pPr>
                      <a:r>
                        <a:rPr lang="en-GB" sz="2000" b="0" dirty="0">
                          <a:latin typeface="Tw Cen MT" panose="020B0602020104020603" pitchFamily="34" charset="0"/>
                        </a:rPr>
                        <a:t>What do you think might be the consequences of breaking this law?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48366" y="1233151"/>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391111805"/>
              </p:ext>
            </p:extLst>
          </p:nvPr>
        </p:nvGraphicFramePr>
        <p:xfrm>
          <a:off x="4135917" y="3636084"/>
          <a:ext cx="7898916" cy="2993575"/>
        </p:xfrm>
        <a:graphic>
          <a:graphicData uri="http://schemas.openxmlformats.org/drawingml/2006/table">
            <a:tbl>
              <a:tblPr firstRow="1" bandRow="1">
                <a:tableStyleId>{5C22544A-7EE6-4342-B048-85BDC9FD1C3A}</a:tableStyleId>
              </a:tblPr>
              <a:tblGrid>
                <a:gridCol w="7898916">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To protect user’s data and keep it secure.</a:t>
                      </a:r>
                    </a:p>
                    <a:p>
                      <a:pPr marL="457200" indent="-457200" algn="l">
                        <a:buAutoNum type="arabicPeriod"/>
                      </a:pPr>
                      <a:r>
                        <a:rPr lang="en-GB" sz="2000" b="0" dirty="0">
                          <a:latin typeface="Tw Cen MT" panose="020B0602020104020603" pitchFamily="34" charset="0"/>
                        </a:rPr>
                        <a:t>Fair and transparent (why do they need it and what is it being used for), limiting the data collected (only collecting the data that is needed), data collected must be accurate and update, data must be stored securely and kept away from hackers/unauthorised users. Finally, data should only be kept as long as it’s needed. </a:t>
                      </a:r>
                    </a:p>
                    <a:p>
                      <a:pPr marL="457200" indent="-457200" algn="l">
                        <a:buAutoNum type="arabicPeriod"/>
                      </a:pPr>
                      <a:r>
                        <a:rPr lang="en-GB" sz="2000" b="0" dirty="0">
                          <a:latin typeface="Tw Cen MT" panose="020B0602020104020603" pitchFamily="34" charset="0"/>
                        </a:rPr>
                        <a:t>Fines, Warnings, Temporary or Permanent ban on data processing or deletion of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7258" y="1211082"/>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F9882D25-C716-4E47-AC58-533BB904E683}"/>
              </a:ext>
            </a:extLst>
          </p:cNvPr>
          <p:cNvGraphicFramePr>
            <a:graphicFrameLocks noGrp="1"/>
          </p:cNvGraphicFramePr>
          <p:nvPr>
            <p:extLst>
              <p:ext uri="{D42A27DB-BD31-4B8C-83A1-F6EECF244321}">
                <p14:modId xmlns:p14="http://schemas.microsoft.com/office/powerpoint/2010/main" val="245152483"/>
              </p:ext>
            </p:extLst>
          </p:nvPr>
        </p:nvGraphicFramePr>
        <p:xfrm>
          <a:off x="127532" y="5893059"/>
          <a:ext cx="3861189" cy="736600"/>
        </p:xfrm>
        <a:graphic>
          <a:graphicData uri="http://schemas.openxmlformats.org/drawingml/2006/table">
            <a:tbl>
              <a:tblPr firstRow="1" bandRow="1">
                <a:tableStyleId>{5C22544A-7EE6-4342-B048-85BDC9FD1C3A}</a:tableStyleId>
              </a:tblPr>
              <a:tblGrid>
                <a:gridCol w="3861189">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9" name="Picture 2" descr="Video Icon Icons - Download Free Vector Icons | Noun Project">
            <a:extLst>
              <a:ext uri="{FF2B5EF4-FFF2-40B4-BE49-F238E27FC236}">
                <a16:creationId xmlns:a16="http://schemas.microsoft.com/office/drawing/2014/main" id="{D84544F0-BA07-45B0-B09F-53B65D5A9F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2487" y="5524758"/>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F57D0BCC-FE2C-4C5A-8B60-C1F375530C2E}"/>
              </a:ext>
            </a:extLst>
          </p:cNvPr>
          <p:cNvGraphicFramePr>
            <a:graphicFrameLocks noGrp="1"/>
          </p:cNvGraphicFramePr>
          <p:nvPr>
            <p:extLst>
              <p:ext uri="{D42A27DB-BD31-4B8C-83A1-F6EECF244321}">
                <p14:modId xmlns:p14="http://schemas.microsoft.com/office/powerpoint/2010/main" val="3795222396"/>
              </p:ext>
            </p:extLst>
          </p:nvPr>
        </p:nvGraphicFramePr>
        <p:xfrm>
          <a:off x="146101" y="3636084"/>
          <a:ext cx="3861188" cy="1280160"/>
        </p:xfrm>
        <a:graphic>
          <a:graphicData uri="http://schemas.openxmlformats.org/drawingml/2006/table">
            <a:tbl>
              <a:tblPr firstRow="1" bandRow="1">
                <a:tableStyleId>{5C22544A-7EE6-4342-B048-85BDC9FD1C3A}</a:tableStyleId>
              </a:tblPr>
              <a:tblGrid>
                <a:gridCol w="3861188">
                  <a:extLst>
                    <a:ext uri="{9D8B030D-6E8A-4147-A177-3AD203B41FA5}">
                      <a16:colId xmlns:a16="http://schemas.microsoft.com/office/drawing/2014/main" val="1827917660"/>
                    </a:ext>
                  </a:extLst>
                </a:gridCol>
              </a:tblGrid>
              <a:tr h="248617">
                <a:tc>
                  <a:txBody>
                    <a:bodyPr/>
                    <a:lstStyle/>
                    <a:p>
                      <a:r>
                        <a:rPr lang="en-GB" sz="1800" b="0" dirty="0">
                          <a:latin typeface="Tw Cen MT" panose="020B0602020104020603" pitchFamily="34" charset="0"/>
                        </a:rPr>
                        <a:t>Exam advice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r h="0">
                <a:tc>
                  <a:txBody>
                    <a:bodyPr/>
                    <a:lstStyle/>
                    <a:p>
                      <a:pPr algn="l"/>
                      <a:r>
                        <a:rPr lang="en-GB" sz="1800" b="0" dirty="0">
                          <a:latin typeface="Tw Cen MT" panose="020B0602020104020603" pitchFamily="34" charset="0"/>
                        </a:rPr>
                        <a:t>You will need to understand the basic principles, the intent of the legislation and penalties for breaking the law.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 name="Picture 1">
            <a:extLst>
              <a:ext uri="{FF2B5EF4-FFF2-40B4-BE49-F238E27FC236}">
                <a16:creationId xmlns:a16="http://schemas.microsoft.com/office/drawing/2014/main" id="{18B2D884-EF0A-454E-88C0-38681E8A5BCA}"/>
              </a:ext>
            </a:extLst>
          </p:cNvPr>
          <p:cNvPicPr>
            <a:picLocks noChangeAspect="1"/>
          </p:cNvPicPr>
          <p:nvPr/>
        </p:nvPicPr>
        <p:blipFill>
          <a:blip r:embed="rId6"/>
          <a:stretch>
            <a:fillRect/>
          </a:stretch>
        </p:blipFill>
        <p:spPr>
          <a:xfrm>
            <a:off x="146101" y="563080"/>
            <a:ext cx="3861188" cy="2574125"/>
          </a:xfrm>
          <a:prstGeom prst="rect">
            <a:avLst/>
          </a:prstGeom>
          <a:ln>
            <a:solidFill>
              <a:schemeClr val="tx1"/>
            </a:solidFill>
          </a:ln>
        </p:spPr>
      </p:pic>
    </p:spTree>
    <p:extLst>
      <p:ext uri="{BB962C8B-B14F-4D97-AF65-F5344CB8AC3E}">
        <p14:creationId xmlns:p14="http://schemas.microsoft.com/office/powerpoint/2010/main" val="238907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932</Words>
  <Application>Microsoft Office PowerPoint</Application>
  <PresentationFormat>Widescreen</PresentationFormat>
  <Paragraphs>134</Paragraphs>
  <Slides>8</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PowerPoint Presentation</vt:lpstr>
      <vt:lpstr>Lesson Objectives:</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2021-07-07T16:07:01Z</dcterms:modified>
</cp:coreProperties>
</file>